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omments/modernComment_117_2B20EB55.xml" ContentType="application/vnd.ms-powerpoint.comments+xml"/>
  <Override PartName="/ppt/comments/modernComment_129_34120306.xml" ContentType="application/vnd.ms-powerpoint.comments+xml"/>
  <Override PartName="/ppt/comments/modernComment_11A_44446B91.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9"/>
  </p:notesMasterIdLst>
  <p:sldIdLst>
    <p:sldId id="256" r:id="rId2"/>
    <p:sldId id="285" r:id="rId3"/>
    <p:sldId id="278" r:id="rId4"/>
    <p:sldId id="279" r:id="rId5"/>
    <p:sldId id="297" r:id="rId6"/>
    <p:sldId id="282" r:id="rId7"/>
    <p:sldId id="284"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7FD108-97CC-AA77-C4A3-0B170990AA58}" name="Sanne van der Schoor" initials="Sv" userId="S::sanne.vanderschoor@steenvlinder.nl::130722cb-2d0b-4fcf-bc21-81dbfbdfb5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vette Bakker" initials="YB" lastIdx="4" clrIdx="0">
    <p:extLst>
      <p:ext uri="{19B8F6BF-5375-455C-9EA6-DF929625EA0E}">
        <p15:presenceInfo xmlns:p15="http://schemas.microsoft.com/office/powerpoint/2012/main" userId="Yvette Bak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omments/modernComment_117_2B20EB55.xml><?xml version="1.0" encoding="utf-8"?>
<p188:cmLst xmlns:a="http://schemas.openxmlformats.org/drawingml/2006/main" xmlns:r="http://schemas.openxmlformats.org/officeDocument/2006/relationships" xmlns:p188="http://schemas.microsoft.com/office/powerpoint/2018/8/main">
  <p188:cm id="{4307C65F-1780-42B6-8E64-A60B8CB4C6C5}" authorId="{657FD108-97CC-AA77-C4A3-0B170990AA58}" created="2024-11-19T10:30:48.292">
    <ac:deMkLst xmlns:ac="http://schemas.microsoft.com/office/drawing/2013/main/command">
      <pc:docMk xmlns:pc="http://schemas.microsoft.com/office/powerpoint/2013/main/command"/>
      <pc:sldMk xmlns:pc="http://schemas.microsoft.com/office/powerpoint/2013/main/command" cId="723577685" sldId="279"/>
      <ac:spMk id="10" creationId="{00000000-0000-0000-0000-000000000000}"/>
    </ac:deMkLst>
    <p188:txBody>
      <a:bodyPr/>
      <a:lstStyle/>
      <a:p>
        <a:r>
          <a:rPr lang="nl-NL"/>
          <a:t>Huidige uitgangspunt, realisatie van 20 wonigen</a:t>
        </a:r>
      </a:p>
    </p188:txBody>
  </p188:cm>
  <p188:cm id="{C48B9A55-A258-48AB-98A8-131389D5E67D}" authorId="{657FD108-97CC-AA77-C4A3-0B170990AA58}" created="2024-11-19T10:34:52.077">
    <ac:deMkLst xmlns:ac="http://schemas.microsoft.com/office/drawing/2013/main/command">
      <pc:docMk xmlns:pc="http://schemas.microsoft.com/office/powerpoint/2013/main/command"/>
      <pc:sldMk xmlns:pc="http://schemas.microsoft.com/office/powerpoint/2013/main/command" cId="723577685" sldId="279"/>
      <ac:spMk id="10" creationId="{00000000-0000-0000-0000-000000000000}"/>
    </ac:deMkLst>
    <p188:txBody>
      <a:bodyPr/>
      <a:lstStyle/>
      <a:p>
        <a:r>
          <a:rPr lang="nl-NL"/>
          <a:t>Het lijkt ons goed om meer over het bkp te vertellen, goed uitleggen hoe dit tot stan dis gekomen en wat de beweegredenen zijn van de gemeente voor de keuzes die zijn gemaakt. + meer beeld materiaal</a:t>
        </a:r>
      </a:p>
    </p188:txBody>
  </p188:cm>
</p188:cmLst>
</file>

<file path=ppt/comments/modernComment_11A_44446B91.xml><?xml version="1.0" encoding="utf-8"?>
<p188:cmLst xmlns:a="http://schemas.openxmlformats.org/drawingml/2006/main" xmlns:r="http://schemas.openxmlformats.org/officeDocument/2006/relationships" xmlns:p188="http://schemas.microsoft.com/office/powerpoint/2018/8/main">
  <p188:cm id="{374D1078-5B3A-4DFF-9BB5-D0499D17D7CF}" authorId="{657FD108-97CC-AA77-C4A3-0B170990AA58}" created="2024-11-19T10:38:04.451">
    <ac:deMkLst xmlns:ac="http://schemas.microsoft.com/office/drawing/2013/main/command">
      <pc:docMk xmlns:pc="http://schemas.microsoft.com/office/powerpoint/2013/main/command"/>
      <pc:sldMk xmlns:pc="http://schemas.microsoft.com/office/powerpoint/2013/main/command" cId="1145334673" sldId="282"/>
      <ac:spMk id="3" creationId="{00000000-0000-0000-0000-000000000000}"/>
    </ac:deMkLst>
    <p188:txBody>
      <a:bodyPr/>
      <a:lstStyle/>
      <a:p>
        <a:r>
          <a:rPr lang="nl-NL"/>
          <a:t>Start bouw, begin 2026</a:t>
        </a:r>
      </a:p>
    </p188:txBody>
  </p188:cm>
</p188:cmLst>
</file>

<file path=ppt/comments/modernComment_129_34120306.xml><?xml version="1.0" encoding="utf-8"?>
<p188:cmLst xmlns:a="http://schemas.openxmlformats.org/drawingml/2006/main" xmlns:r="http://schemas.openxmlformats.org/officeDocument/2006/relationships" xmlns:p188="http://schemas.microsoft.com/office/powerpoint/2018/8/main">
  <p188:cm id="{89AF3FD6-9F83-4298-A829-CB8531FFE701}" authorId="{657FD108-97CC-AA77-C4A3-0B170990AA58}" created="2024-11-19T10:36:55.392">
    <ac:deMkLst xmlns:ac="http://schemas.microsoft.com/office/drawing/2013/main/command">
      <pc:docMk xmlns:pc="http://schemas.microsoft.com/office/powerpoint/2013/main/command"/>
      <pc:sldMk xmlns:pc="http://schemas.microsoft.com/office/powerpoint/2013/main/command" cId="873595654" sldId="297"/>
      <ac:picMk id="3" creationId="{00000000-0000-0000-0000-000000000000}"/>
    </ac:deMkLst>
    <p188:txBody>
      <a:bodyPr/>
      <a:lstStyle/>
      <a:p>
        <a:r>
          <a:rPr lang="nl-NL"/>
          <a:t>Wat is de stan van zaken hier? Is er al contact met de eigenaren?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1F7D1-565D-4120-88B4-43DCCC92C316}" type="datetimeFigureOut">
              <a:rPr lang="nl-NL" smtClean="0"/>
              <a:t>28-11-2024</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835B6-18A8-4B13-B180-4A2656AC543D}" type="slidenum">
              <a:rPr lang="nl-NL" smtClean="0"/>
              <a:t>‹nr.›</a:t>
            </a:fld>
            <a:endParaRPr lang="nl-NL" dirty="0"/>
          </a:p>
        </p:txBody>
      </p:sp>
    </p:spTree>
    <p:extLst>
      <p:ext uri="{BB962C8B-B14F-4D97-AF65-F5344CB8AC3E}">
        <p14:creationId xmlns:p14="http://schemas.microsoft.com/office/powerpoint/2010/main" val="411687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r>
              <a:rPr lang="nl-NL" dirty="0"/>
              <a:t>Januari 2024</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D4D8C26-013F-482A-BF89-5693AADB6C43}" type="slidenum">
              <a:rPr lang="nl-NL" smtClean="0"/>
              <a:t>‹nr.›</a:t>
            </a:fld>
            <a:endParaRPr lang="nl-NL" dirty="0"/>
          </a:p>
        </p:txBody>
      </p:sp>
    </p:spTree>
    <p:extLst>
      <p:ext uri="{BB962C8B-B14F-4D97-AF65-F5344CB8AC3E}">
        <p14:creationId xmlns:p14="http://schemas.microsoft.com/office/powerpoint/2010/main" val="3032814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nl-NL" dirty="0"/>
              <a:t>Januari 2024</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D4D8C26-013F-482A-BF89-5693AADB6C43}" type="slidenum">
              <a:rPr lang="nl-NL" smtClean="0"/>
              <a:t>‹nr.›</a:t>
            </a:fld>
            <a:endParaRPr lang="nl-NL" dirty="0"/>
          </a:p>
        </p:txBody>
      </p:sp>
    </p:spTree>
    <p:extLst>
      <p:ext uri="{BB962C8B-B14F-4D97-AF65-F5344CB8AC3E}">
        <p14:creationId xmlns:p14="http://schemas.microsoft.com/office/powerpoint/2010/main" val="167114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nl-NL" dirty="0"/>
              <a:t>Januari 2024</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D4D8C26-013F-482A-BF89-5693AADB6C43}" type="slidenum">
              <a:rPr lang="nl-NL" smtClean="0"/>
              <a:t>‹nr.›</a:t>
            </a:fld>
            <a:endParaRPr lang="nl-NL" dirty="0"/>
          </a:p>
        </p:txBody>
      </p:sp>
    </p:spTree>
    <p:extLst>
      <p:ext uri="{BB962C8B-B14F-4D97-AF65-F5344CB8AC3E}">
        <p14:creationId xmlns:p14="http://schemas.microsoft.com/office/powerpoint/2010/main" val="333585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nl-NL" dirty="0"/>
              <a:t>Januari 2024</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D4D8C26-013F-482A-BF89-5693AADB6C43}" type="slidenum">
              <a:rPr lang="nl-NL" smtClean="0"/>
              <a:t>‹nr.›</a:t>
            </a:fld>
            <a:endParaRPr lang="nl-NL" dirty="0"/>
          </a:p>
        </p:txBody>
      </p:sp>
    </p:spTree>
    <p:extLst>
      <p:ext uri="{BB962C8B-B14F-4D97-AF65-F5344CB8AC3E}">
        <p14:creationId xmlns:p14="http://schemas.microsoft.com/office/powerpoint/2010/main" val="189561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r>
              <a:rPr lang="nl-NL" dirty="0"/>
              <a:t>Januari 2024</a:t>
            </a:r>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D4D8C26-013F-482A-BF89-5693AADB6C43}" type="slidenum">
              <a:rPr lang="nl-NL" smtClean="0"/>
              <a:t>‹nr.›</a:t>
            </a:fld>
            <a:endParaRPr lang="nl-NL" dirty="0"/>
          </a:p>
        </p:txBody>
      </p:sp>
    </p:spTree>
    <p:extLst>
      <p:ext uri="{BB962C8B-B14F-4D97-AF65-F5344CB8AC3E}">
        <p14:creationId xmlns:p14="http://schemas.microsoft.com/office/powerpoint/2010/main" val="79544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r>
              <a:rPr lang="nl-NL" dirty="0"/>
              <a:t>Januari 2024</a:t>
            </a:r>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3D4D8C26-013F-482A-BF89-5693AADB6C43}" type="slidenum">
              <a:rPr lang="nl-NL" smtClean="0"/>
              <a:t>‹nr.›</a:t>
            </a:fld>
            <a:endParaRPr lang="nl-NL" dirty="0"/>
          </a:p>
        </p:txBody>
      </p:sp>
    </p:spTree>
    <p:extLst>
      <p:ext uri="{BB962C8B-B14F-4D97-AF65-F5344CB8AC3E}">
        <p14:creationId xmlns:p14="http://schemas.microsoft.com/office/powerpoint/2010/main" val="152034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r>
              <a:rPr lang="nl-NL" dirty="0"/>
              <a:t>Januari 2024</a:t>
            </a:r>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3D4D8C26-013F-482A-BF89-5693AADB6C43}" type="slidenum">
              <a:rPr lang="nl-NL" smtClean="0"/>
              <a:t>‹nr.›</a:t>
            </a:fld>
            <a:endParaRPr lang="nl-NL" dirty="0"/>
          </a:p>
        </p:txBody>
      </p:sp>
    </p:spTree>
    <p:extLst>
      <p:ext uri="{BB962C8B-B14F-4D97-AF65-F5344CB8AC3E}">
        <p14:creationId xmlns:p14="http://schemas.microsoft.com/office/powerpoint/2010/main" val="387510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r>
              <a:rPr lang="nl-NL" dirty="0"/>
              <a:t>Januari 2024</a:t>
            </a:r>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3D4D8C26-013F-482A-BF89-5693AADB6C43}" type="slidenum">
              <a:rPr lang="nl-NL" smtClean="0"/>
              <a:t>‹nr.›</a:t>
            </a:fld>
            <a:endParaRPr lang="nl-NL" dirty="0"/>
          </a:p>
        </p:txBody>
      </p:sp>
    </p:spTree>
    <p:extLst>
      <p:ext uri="{BB962C8B-B14F-4D97-AF65-F5344CB8AC3E}">
        <p14:creationId xmlns:p14="http://schemas.microsoft.com/office/powerpoint/2010/main" val="150586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dirty="0"/>
              <a:t>Januari 2024</a:t>
            </a:r>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3D4D8C26-013F-482A-BF89-5693AADB6C43}" type="slidenum">
              <a:rPr lang="nl-NL" smtClean="0"/>
              <a:t>‹nr.›</a:t>
            </a:fld>
            <a:endParaRPr lang="nl-NL" dirty="0"/>
          </a:p>
        </p:txBody>
      </p:sp>
    </p:spTree>
    <p:extLst>
      <p:ext uri="{BB962C8B-B14F-4D97-AF65-F5344CB8AC3E}">
        <p14:creationId xmlns:p14="http://schemas.microsoft.com/office/powerpoint/2010/main" val="56495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r>
              <a:rPr lang="nl-NL" dirty="0"/>
              <a:t>Januari 2024</a:t>
            </a:r>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3D4D8C26-013F-482A-BF89-5693AADB6C43}" type="slidenum">
              <a:rPr lang="nl-NL" smtClean="0"/>
              <a:t>‹nr.›</a:t>
            </a:fld>
            <a:endParaRPr lang="nl-NL" dirty="0"/>
          </a:p>
        </p:txBody>
      </p:sp>
    </p:spTree>
    <p:extLst>
      <p:ext uri="{BB962C8B-B14F-4D97-AF65-F5344CB8AC3E}">
        <p14:creationId xmlns:p14="http://schemas.microsoft.com/office/powerpoint/2010/main" val="184845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r>
              <a:rPr lang="nl-NL" dirty="0"/>
              <a:t>Januari 2024</a:t>
            </a:r>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3D4D8C26-013F-482A-BF89-5693AADB6C43}" type="slidenum">
              <a:rPr lang="nl-NL" smtClean="0"/>
              <a:t>‹nr.›</a:t>
            </a:fld>
            <a:endParaRPr lang="nl-NL" dirty="0"/>
          </a:p>
        </p:txBody>
      </p:sp>
    </p:spTree>
    <p:extLst>
      <p:ext uri="{BB962C8B-B14F-4D97-AF65-F5344CB8AC3E}">
        <p14:creationId xmlns:p14="http://schemas.microsoft.com/office/powerpoint/2010/main" val="326720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dirty="0"/>
              <a:t>Januari 2024</a:t>
            </a: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D8C26-013F-482A-BF89-5693AADB6C43}" type="slidenum">
              <a:rPr lang="nl-NL" smtClean="0"/>
              <a:t>‹nr.›</a:t>
            </a:fld>
            <a:endParaRPr lang="nl-NL" dirty="0"/>
          </a:p>
        </p:txBody>
      </p:sp>
    </p:spTree>
    <p:extLst>
      <p:ext uri="{BB962C8B-B14F-4D97-AF65-F5344CB8AC3E}">
        <p14:creationId xmlns:p14="http://schemas.microsoft.com/office/powerpoint/2010/main" val="1050211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7_2B20EB55.xml"/><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29_34120306.xml"/><Relationship Id="rId2" Type="http://schemas.openxmlformats.org/officeDocument/2006/relationships/image" Target="../media/image4.tm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1A_44446B9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542" y="225789"/>
            <a:ext cx="9146684" cy="6416080"/>
          </a:xfrm>
          <a:prstGeom prst="rect">
            <a:avLst/>
          </a:prstGeom>
        </p:spPr>
      </p:pic>
      <p:sp>
        <p:nvSpPr>
          <p:cNvPr id="7" name="Titel 1"/>
          <p:cNvSpPr>
            <a:spLocks noGrp="1"/>
          </p:cNvSpPr>
          <p:nvPr>
            <p:ph type="title"/>
          </p:nvPr>
        </p:nvSpPr>
        <p:spPr/>
        <p:txBody>
          <a:bodyPr>
            <a:normAutofit/>
          </a:bodyPr>
          <a:lstStyle/>
          <a:p>
            <a:pPr algn="ctr"/>
            <a:r>
              <a:rPr lang="nl-NL" sz="3600" b="1" dirty="0">
                <a:solidFill>
                  <a:schemeClr val="bg1"/>
                </a:solidFill>
                <a:latin typeface="Arial" panose="020B0604020202020204" pitchFamily="34" charset="0"/>
                <a:cs typeface="Arial" panose="020B0604020202020204" pitchFamily="34" charset="0"/>
              </a:rPr>
              <a:t>Transformatie schoollocatie Maurik</a:t>
            </a:r>
          </a:p>
        </p:txBody>
      </p:sp>
    </p:spTree>
    <p:extLst>
      <p:ext uri="{BB962C8B-B14F-4D97-AF65-F5344CB8AC3E}">
        <p14:creationId xmlns:p14="http://schemas.microsoft.com/office/powerpoint/2010/main" val="132495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Inhoud</a:t>
            </a:r>
          </a:p>
        </p:txBody>
      </p:sp>
      <p:sp>
        <p:nvSpPr>
          <p:cNvPr id="3" name="Tijdelijke aanduiding voor inhoud 2"/>
          <p:cNvSpPr>
            <a:spLocks noGrp="1"/>
          </p:cNvSpPr>
          <p:nvPr>
            <p:ph idx="1"/>
          </p:nvPr>
        </p:nvSpPr>
        <p:spPr/>
        <p:txBody>
          <a:bodyPr>
            <a:normAutofit/>
          </a:bodyPr>
          <a:lstStyle/>
          <a:p>
            <a:pPr lvl="0"/>
            <a:r>
              <a:rPr lang="nl-NL" dirty="0"/>
              <a:t>Onderzoeken Omgevingsplan</a:t>
            </a:r>
          </a:p>
          <a:p>
            <a:pPr lvl="0"/>
            <a:r>
              <a:rPr lang="nl-NL" dirty="0"/>
              <a:t>Beeldkwaliteitsplan</a:t>
            </a:r>
          </a:p>
          <a:p>
            <a:pPr lvl="0"/>
            <a:r>
              <a:rPr lang="nl-NL" dirty="0"/>
              <a:t>Spuitzones</a:t>
            </a:r>
          </a:p>
          <a:p>
            <a:pPr lvl="0"/>
            <a:r>
              <a:rPr lang="nl-NL" dirty="0" smtClean="0"/>
              <a:t>Planning </a:t>
            </a:r>
            <a:r>
              <a:rPr lang="nl-NL" dirty="0"/>
              <a:t>(o.a. zienswijzeprocedure)</a:t>
            </a:r>
          </a:p>
          <a:p>
            <a:pPr lvl="0"/>
            <a:r>
              <a:rPr lang="nl-NL" dirty="0"/>
              <a:t>Vragen</a:t>
            </a:r>
          </a:p>
        </p:txBody>
      </p:sp>
      <p:sp>
        <p:nvSpPr>
          <p:cNvPr id="6" name="Tijdelijke aanduiding voor datum 1"/>
          <p:cNvSpPr>
            <a:spLocks noGrp="1"/>
          </p:cNvSpPr>
          <p:nvPr>
            <p:ph type="dt" sz="half" idx="10"/>
          </p:nvPr>
        </p:nvSpPr>
        <p:spPr/>
        <p:txBody>
          <a:bodyPr/>
          <a:lstStyle/>
          <a:p>
            <a:r>
              <a:rPr lang="nl-NL" dirty="0"/>
              <a:t>November 2024</a:t>
            </a:r>
          </a:p>
        </p:txBody>
      </p:sp>
      <p:sp>
        <p:nvSpPr>
          <p:cNvPr id="5" name="Tijdelijke aanduiding voor dianummer 4"/>
          <p:cNvSpPr>
            <a:spLocks noGrp="1"/>
          </p:cNvSpPr>
          <p:nvPr>
            <p:ph type="sldNum" sz="quarter" idx="12"/>
          </p:nvPr>
        </p:nvSpPr>
        <p:spPr/>
        <p:txBody>
          <a:bodyPr/>
          <a:lstStyle/>
          <a:p>
            <a:fld id="{3D4D8C26-013F-482A-BF89-5693AADB6C43}" type="slidenum">
              <a:rPr lang="nl-NL" smtClean="0"/>
              <a:pPr/>
              <a:t>2</a:t>
            </a:fld>
            <a:endParaRPr lang="nl-NL" dirty="0"/>
          </a:p>
        </p:txBody>
      </p:sp>
    </p:spTree>
    <p:extLst>
      <p:ext uri="{BB962C8B-B14F-4D97-AF65-F5344CB8AC3E}">
        <p14:creationId xmlns:p14="http://schemas.microsoft.com/office/powerpoint/2010/main" val="415733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Onderzoeken</a:t>
            </a:r>
          </a:p>
        </p:txBody>
      </p:sp>
      <p:sp>
        <p:nvSpPr>
          <p:cNvPr id="3" name="Tijdelijke aanduiding voor inhoud 2"/>
          <p:cNvSpPr>
            <a:spLocks noGrp="1"/>
          </p:cNvSpPr>
          <p:nvPr>
            <p:ph sz="half" idx="1"/>
          </p:nvPr>
        </p:nvSpPr>
        <p:spPr>
          <a:xfrm>
            <a:off x="838200" y="1825625"/>
            <a:ext cx="5181600" cy="4151226"/>
          </a:xfrm>
        </p:spPr>
        <p:txBody>
          <a:bodyPr>
            <a:normAutofit fontScale="70000" lnSpcReduction="20000"/>
          </a:bodyPr>
          <a:lstStyle/>
          <a:p>
            <a:pPr marL="0" indent="0">
              <a:buNone/>
            </a:pPr>
            <a:r>
              <a:rPr lang="nl-NL" u="sng" dirty="0"/>
              <a:t>Reeds uitgevoerd:</a:t>
            </a:r>
          </a:p>
          <a:p>
            <a:r>
              <a:rPr lang="nl-NL" dirty="0" err="1"/>
              <a:t>Quickscan</a:t>
            </a:r>
            <a:r>
              <a:rPr lang="nl-NL" dirty="0"/>
              <a:t> natuurwaarden</a:t>
            </a:r>
          </a:p>
          <a:p>
            <a:r>
              <a:rPr lang="nl-NL" dirty="0"/>
              <a:t>Stikstofberekening</a:t>
            </a:r>
          </a:p>
          <a:p>
            <a:r>
              <a:rPr lang="nl-NL" dirty="0"/>
              <a:t>Onderzoek gezondheid (o.a. spuitzones)</a:t>
            </a:r>
          </a:p>
          <a:p>
            <a:r>
              <a:rPr lang="nl-NL" dirty="0"/>
              <a:t>Onderzoek archeologie</a:t>
            </a:r>
          </a:p>
          <a:p>
            <a:r>
              <a:rPr lang="nl-NL" dirty="0"/>
              <a:t>Onderzoek veiligheid</a:t>
            </a:r>
          </a:p>
          <a:p>
            <a:r>
              <a:rPr lang="nl-NL" dirty="0"/>
              <a:t>Onderzoek lucht, geluid en trillingen</a:t>
            </a:r>
          </a:p>
          <a:p>
            <a:r>
              <a:rPr lang="nl-NL" dirty="0"/>
              <a:t>Onderzoek water en bodem</a:t>
            </a:r>
          </a:p>
          <a:p>
            <a:r>
              <a:rPr lang="nl-NL" dirty="0"/>
              <a:t>Onderzoek verkeer en parkeren</a:t>
            </a:r>
          </a:p>
          <a:p>
            <a:r>
              <a:rPr lang="nl-NL" dirty="0"/>
              <a:t>Toetsing woonprogramma</a:t>
            </a:r>
          </a:p>
          <a:p>
            <a:r>
              <a:rPr lang="nl-NL" dirty="0"/>
              <a:t>Toetsing welstand en stedenbouw</a:t>
            </a:r>
          </a:p>
          <a:p>
            <a:r>
              <a:rPr lang="nl-NL" dirty="0"/>
              <a:t>Etc., etc.</a:t>
            </a:r>
          </a:p>
          <a:p>
            <a:endParaRPr lang="nl-NL" dirty="0"/>
          </a:p>
          <a:p>
            <a:endParaRPr lang="nl-NL" dirty="0"/>
          </a:p>
          <a:p>
            <a:endParaRPr lang="nl-NL" dirty="0"/>
          </a:p>
          <a:p>
            <a:endParaRPr lang="nl-NL" dirty="0"/>
          </a:p>
        </p:txBody>
      </p:sp>
      <p:sp>
        <p:nvSpPr>
          <p:cNvPr id="4" name="Tijdelijke aanduiding voor inhoud 3"/>
          <p:cNvSpPr>
            <a:spLocks noGrp="1"/>
          </p:cNvSpPr>
          <p:nvPr>
            <p:ph sz="half" idx="2"/>
          </p:nvPr>
        </p:nvSpPr>
        <p:spPr/>
        <p:txBody>
          <a:bodyPr>
            <a:normAutofit fontScale="70000" lnSpcReduction="20000"/>
          </a:bodyPr>
          <a:lstStyle/>
          <a:p>
            <a:pPr marL="0" indent="0">
              <a:buNone/>
            </a:pPr>
            <a:r>
              <a:rPr lang="nl-NL" u="sng" dirty="0"/>
              <a:t>Nog te doen:</a:t>
            </a:r>
          </a:p>
          <a:p>
            <a:r>
              <a:rPr lang="nl-NL" dirty="0"/>
              <a:t>Aanvullend onderzoek omtrent de aan- of afwezigheid van de steenuil, steenmarters en kleine marterachtigen.</a:t>
            </a:r>
          </a:p>
        </p:txBody>
      </p:sp>
      <p:sp>
        <p:nvSpPr>
          <p:cNvPr id="7" name="Tijdelijke aanduiding voor datum 1"/>
          <p:cNvSpPr>
            <a:spLocks noGrp="1"/>
          </p:cNvSpPr>
          <p:nvPr>
            <p:ph type="dt" sz="half" idx="10"/>
          </p:nvPr>
        </p:nvSpPr>
        <p:spPr/>
        <p:txBody>
          <a:bodyPr/>
          <a:lstStyle/>
          <a:p>
            <a:r>
              <a:rPr lang="nl-NL" dirty="0"/>
              <a:t>November 2024</a:t>
            </a:r>
          </a:p>
        </p:txBody>
      </p:sp>
      <p:sp>
        <p:nvSpPr>
          <p:cNvPr id="6" name="Tijdelijke aanduiding voor dianummer 5"/>
          <p:cNvSpPr>
            <a:spLocks noGrp="1"/>
          </p:cNvSpPr>
          <p:nvPr>
            <p:ph type="sldNum" sz="quarter" idx="12"/>
          </p:nvPr>
        </p:nvSpPr>
        <p:spPr/>
        <p:txBody>
          <a:bodyPr/>
          <a:lstStyle/>
          <a:p>
            <a:fld id="{3D4D8C26-013F-482A-BF89-5693AADB6C43}" type="slidenum">
              <a:rPr lang="nl-NL" smtClean="0"/>
              <a:pPr/>
              <a:t>3</a:t>
            </a:fld>
            <a:endParaRPr lang="nl-NL" dirty="0"/>
          </a:p>
        </p:txBody>
      </p:sp>
    </p:spTree>
    <p:extLst>
      <p:ext uri="{BB962C8B-B14F-4D97-AF65-F5344CB8AC3E}">
        <p14:creationId xmlns:p14="http://schemas.microsoft.com/office/powerpoint/2010/main" val="811683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t>Beeldkwaliteitsplan</a:t>
            </a:r>
          </a:p>
        </p:txBody>
      </p:sp>
      <p:sp>
        <p:nvSpPr>
          <p:cNvPr id="4" name="Tijdelijke aanduiding voor inhoud 3"/>
          <p:cNvSpPr>
            <a:spLocks noGrp="1"/>
          </p:cNvSpPr>
          <p:nvPr>
            <p:ph sz="half" idx="2"/>
          </p:nvPr>
        </p:nvSpPr>
        <p:spPr/>
        <p:txBody>
          <a:bodyPr>
            <a:normAutofit/>
          </a:bodyPr>
          <a:lstStyle/>
          <a:p>
            <a:pPr marL="914400" lvl="1" indent="-457200">
              <a:buFont typeface="+mj-lt"/>
              <a:buAutoNum type="alphaLcParenR"/>
            </a:pPr>
            <a:endParaRPr lang="nl-NL" dirty="0"/>
          </a:p>
          <a:p>
            <a:pPr marL="914400" lvl="1" indent="-457200">
              <a:buFont typeface="+mj-lt"/>
              <a:buAutoNum type="alphaLcParenR"/>
            </a:pPr>
            <a:endParaRPr lang="nl-NL" dirty="0"/>
          </a:p>
          <a:p>
            <a:endParaRPr lang="nl-NL" dirty="0"/>
          </a:p>
        </p:txBody>
      </p:sp>
      <p:sp>
        <p:nvSpPr>
          <p:cNvPr id="9" name="Tijdelijke aanduiding voor datum 1"/>
          <p:cNvSpPr>
            <a:spLocks noGrp="1"/>
          </p:cNvSpPr>
          <p:nvPr>
            <p:ph type="dt" sz="half" idx="10"/>
          </p:nvPr>
        </p:nvSpPr>
        <p:spPr/>
        <p:txBody>
          <a:bodyPr/>
          <a:lstStyle/>
          <a:p>
            <a:r>
              <a:rPr lang="nl-NL" dirty="0"/>
              <a:t>November 2024</a:t>
            </a:r>
          </a:p>
        </p:txBody>
      </p:sp>
      <p:sp>
        <p:nvSpPr>
          <p:cNvPr id="8" name="Tijdelijke aanduiding voor dianummer 7"/>
          <p:cNvSpPr>
            <a:spLocks noGrp="1"/>
          </p:cNvSpPr>
          <p:nvPr>
            <p:ph type="sldNum" sz="quarter" idx="12"/>
          </p:nvPr>
        </p:nvSpPr>
        <p:spPr/>
        <p:txBody>
          <a:bodyPr/>
          <a:lstStyle/>
          <a:p>
            <a:fld id="{3D4D8C26-013F-482A-BF89-5693AADB6C43}" type="slidenum">
              <a:rPr lang="nl-NL" smtClean="0"/>
              <a:pPr/>
              <a:t>4</a:t>
            </a:fld>
            <a:endParaRPr lang="nl-NL" dirty="0"/>
          </a:p>
        </p:txBody>
      </p:sp>
      <p:sp>
        <p:nvSpPr>
          <p:cNvPr id="10" name="Tijdelijke aanduiding voor inhoud 2"/>
          <p:cNvSpPr>
            <a:spLocks noGrp="1"/>
          </p:cNvSpPr>
          <p:nvPr>
            <p:ph sz="half" idx="1"/>
          </p:nvPr>
        </p:nvSpPr>
        <p:spPr>
          <a:xfrm>
            <a:off x="941717" y="1509533"/>
            <a:ext cx="4548447" cy="4304670"/>
          </a:xfrm>
          <a:ln>
            <a:solidFill>
              <a:schemeClr val="accent2"/>
            </a:solidFill>
          </a:ln>
        </p:spPr>
        <p:txBody>
          <a:bodyPr>
            <a:noAutofit/>
          </a:bodyPr>
          <a:lstStyle/>
          <a:p>
            <a:pPr marL="0" indent="0">
              <a:buNone/>
            </a:pPr>
            <a:r>
              <a:rPr lang="nl-NL" sz="2400" dirty="0"/>
              <a:t>Omgevingsplan: maximaal 24 woningen</a:t>
            </a:r>
          </a:p>
          <a:p>
            <a:pPr marL="0" indent="0">
              <a:buNone/>
            </a:pPr>
            <a:r>
              <a:rPr lang="nl-NL" sz="2400" dirty="0"/>
              <a:t>Exacte aantal te realiseren woningen wordt nog bepaald aan de hand van participatie.</a:t>
            </a:r>
          </a:p>
          <a:p>
            <a:pPr marL="0" indent="0">
              <a:buNone/>
            </a:pPr>
            <a:r>
              <a:rPr lang="nl-NL" sz="2400" u="sng" dirty="0" smtClean="0"/>
              <a:t>Huidige </a:t>
            </a:r>
            <a:r>
              <a:rPr lang="nl-NL" sz="2400" u="sng" dirty="0"/>
              <a:t>uitgangspunt: realisatie van </a:t>
            </a:r>
            <a:r>
              <a:rPr lang="nl-NL" sz="2400" u="sng" dirty="0" smtClean="0"/>
              <a:t>20 woningen</a:t>
            </a:r>
          </a:p>
          <a:p>
            <a:pPr marL="0" indent="0">
              <a:buNone/>
            </a:pPr>
            <a:endParaRPr lang="nl-NL" sz="2400" dirty="0" smtClean="0"/>
          </a:p>
          <a:p>
            <a:pPr marL="0" indent="0">
              <a:buNone/>
            </a:pPr>
            <a:r>
              <a:rPr lang="nl-NL" sz="2400" dirty="0" smtClean="0"/>
              <a:t>Prijsindicatie starterswoningen </a:t>
            </a:r>
            <a:r>
              <a:rPr lang="nl-NL" sz="2400" dirty="0" err="1" smtClean="0"/>
              <a:t>obv</a:t>
            </a:r>
            <a:r>
              <a:rPr lang="nl-NL" sz="2400" dirty="0" smtClean="0"/>
              <a:t> erfpacht: </a:t>
            </a:r>
            <a:endParaRPr lang="nl-NL" sz="2400" dirty="0"/>
          </a:p>
          <a:p>
            <a:pPr marL="0" indent="0">
              <a:buNone/>
            </a:pPr>
            <a:r>
              <a:rPr lang="nl-NL" sz="2400" dirty="0" smtClean="0"/>
              <a:t>€ 240.000 </a:t>
            </a:r>
            <a:r>
              <a:rPr lang="nl-NL" sz="2400" dirty="0"/>
              <a:t>- </a:t>
            </a:r>
            <a:r>
              <a:rPr lang="nl-NL" sz="2400" dirty="0" smtClean="0"/>
              <a:t>€ 260.000</a:t>
            </a:r>
            <a:endParaRPr lang="nl-NL" sz="2400" dirty="0"/>
          </a:p>
          <a:p>
            <a:pPr marL="0" indent="0">
              <a:buNone/>
            </a:pPr>
            <a:endParaRPr lang="nl-NL" sz="2400" u="sng" dirty="0"/>
          </a:p>
        </p:txBody>
      </p:sp>
      <p:pic>
        <p:nvPicPr>
          <p:cNvPr id="6" name="Afbeelding 5"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146" y="744802"/>
            <a:ext cx="4415570" cy="5432161"/>
          </a:xfrm>
          <a:prstGeom prst="rect">
            <a:avLst/>
          </a:prstGeom>
        </p:spPr>
      </p:pic>
    </p:spTree>
    <p:extLst>
      <p:ext uri="{BB962C8B-B14F-4D97-AF65-F5344CB8AC3E}">
        <p14:creationId xmlns:p14="http://schemas.microsoft.com/office/powerpoint/2010/main" val="723577685"/>
      </p:ext>
    </p:extLst>
  </p:cSld>
  <p:clrMapOvr>
    <a:masterClrMapping/>
  </p:clrMapOvr>
  <p:extLst mod="1">
    <p:ext uri="{6950BFC3-D8DA-4A85-94F7-54DA5524770B}">
      <p188:commentRel xmlns:p188="http://schemas.microsoft.com/office/powerpoint/2018/8/main" xmlns=""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
            </a:r>
            <a:br>
              <a:rPr lang="nl-NL" b="1" dirty="0"/>
            </a:br>
            <a:r>
              <a:rPr lang="nl-NL" sz="3100" b="1" dirty="0"/>
              <a:t>Spuitzones</a:t>
            </a:r>
            <a:r>
              <a:rPr lang="nl-NL" sz="2700" b="1" dirty="0"/>
              <a:t/>
            </a:r>
            <a:br>
              <a:rPr lang="nl-NL" sz="2700" b="1" dirty="0"/>
            </a:br>
            <a:endParaRPr lang="nl-NL" sz="2700" b="1" dirty="0"/>
          </a:p>
        </p:txBody>
      </p:sp>
      <p:sp>
        <p:nvSpPr>
          <p:cNvPr id="5" name="Tijdelijke aanduiding voor datum 4"/>
          <p:cNvSpPr>
            <a:spLocks noGrp="1"/>
          </p:cNvSpPr>
          <p:nvPr>
            <p:ph type="dt" sz="half" idx="10"/>
          </p:nvPr>
        </p:nvSpPr>
        <p:spPr/>
        <p:txBody>
          <a:bodyPr/>
          <a:lstStyle/>
          <a:p>
            <a:r>
              <a:rPr lang="nl-NL" dirty="0"/>
              <a:t>November 2024</a:t>
            </a:r>
          </a:p>
        </p:txBody>
      </p:sp>
      <p:sp>
        <p:nvSpPr>
          <p:cNvPr id="6" name="Tijdelijke aanduiding voor dianummer 5"/>
          <p:cNvSpPr>
            <a:spLocks noGrp="1"/>
          </p:cNvSpPr>
          <p:nvPr>
            <p:ph type="sldNum" sz="quarter" idx="12"/>
          </p:nvPr>
        </p:nvSpPr>
        <p:spPr/>
        <p:txBody>
          <a:bodyPr/>
          <a:lstStyle/>
          <a:p>
            <a:fld id="{3D4D8C26-013F-482A-BF89-5693AADB6C43}" type="slidenum">
              <a:rPr lang="nl-NL" smtClean="0"/>
              <a:t>5</a:t>
            </a:fld>
            <a:endParaRPr lang="nl-NL" dirty="0"/>
          </a:p>
        </p:txBody>
      </p:sp>
      <p:sp>
        <p:nvSpPr>
          <p:cNvPr id="10" name="Tekstvak 9"/>
          <p:cNvSpPr txBox="1"/>
          <p:nvPr/>
        </p:nvSpPr>
        <p:spPr>
          <a:xfrm>
            <a:off x="939337" y="2177935"/>
            <a:ext cx="3649287" cy="1754326"/>
          </a:xfrm>
          <a:prstGeom prst="rect">
            <a:avLst/>
          </a:prstGeom>
          <a:noFill/>
        </p:spPr>
        <p:txBody>
          <a:bodyPr wrap="square" rtlCol="0">
            <a:spAutoFit/>
          </a:bodyPr>
          <a:lstStyle/>
          <a:p>
            <a:r>
              <a:rPr lang="nl-NL" dirty="0"/>
              <a:t>Om de gezondheid ter plaatse van de ontwikkelingen aanvaardbaar te houden, is het noodzakelijk om regels </a:t>
            </a:r>
            <a:r>
              <a:rPr lang="nl-NL" dirty="0" smtClean="0"/>
              <a:t>op te nemen </a:t>
            </a:r>
            <a:r>
              <a:rPr lang="nl-NL" dirty="0"/>
              <a:t>in het omgevingsplan voor spuitvrije zones rondom de beoogde woningen.</a:t>
            </a:r>
          </a:p>
        </p:txBody>
      </p:sp>
      <p:pic>
        <p:nvPicPr>
          <p:cNvPr id="3" name="Afbeelding 2"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957" y="1194710"/>
            <a:ext cx="3762900" cy="4734586"/>
          </a:xfrm>
          <a:prstGeom prst="rect">
            <a:avLst/>
          </a:prstGeom>
        </p:spPr>
      </p:pic>
    </p:spTree>
    <p:extLst>
      <p:ext uri="{BB962C8B-B14F-4D97-AF65-F5344CB8AC3E}">
        <p14:creationId xmlns:p14="http://schemas.microsoft.com/office/powerpoint/2010/main" val="873595654"/>
      </p:ext>
    </p:extLst>
  </p:cSld>
  <p:clrMapOvr>
    <a:masterClrMapping/>
  </p:clrMapOvr>
  <p:extLst mod="1">
    <p:ext uri="{6950BFC3-D8DA-4A85-94F7-54DA5524770B}">
      <p188:commentRel xmlns:p188="http://schemas.microsoft.com/office/powerpoint/2018/8/main" xmlns=""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Voorlopige planning</a:t>
            </a:r>
          </a:p>
        </p:txBody>
      </p:sp>
      <p:sp>
        <p:nvSpPr>
          <p:cNvPr id="3" name="Tijdelijke aanduiding voor inhoud 2"/>
          <p:cNvSpPr>
            <a:spLocks noGrp="1"/>
          </p:cNvSpPr>
          <p:nvPr>
            <p:ph idx="1"/>
          </p:nvPr>
        </p:nvSpPr>
        <p:spPr/>
        <p:txBody>
          <a:bodyPr>
            <a:normAutofit lnSpcReduction="10000"/>
          </a:bodyPr>
          <a:lstStyle/>
          <a:p>
            <a:r>
              <a:rPr lang="nl-NL" dirty="0"/>
              <a:t>Januari 2025:		ontwerp omgevingsplan naar college</a:t>
            </a:r>
          </a:p>
          <a:p>
            <a:r>
              <a:rPr lang="nl-NL" dirty="0"/>
              <a:t>Januari 2025:		publicatie ontwerp omgevingsplan</a:t>
            </a:r>
          </a:p>
          <a:p>
            <a:r>
              <a:rPr lang="nl-NL" dirty="0"/>
              <a:t>Januari - Maart 2025:	vanaf datum publicatie 6 weken ter inzage 					(zienswijzemogelijkheid)</a:t>
            </a:r>
          </a:p>
          <a:p>
            <a:r>
              <a:rPr lang="nl-NL" dirty="0"/>
              <a:t>April - ……. 2025: 	verwerking zienswijzen</a:t>
            </a:r>
          </a:p>
          <a:p>
            <a:r>
              <a:rPr lang="nl-NL" dirty="0"/>
              <a:t>Voorjaar 2025:		aanvullend onderzoek ecologie</a:t>
            </a:r>
          </a:p>
          <a:p>
            <a:r>
              <a:rPr lang="nl-NL" dirty="0"/>
              <a:t>2</a:t>
            </a:r>
            <a:r>
              <a:rPr lang="nl-NL" baseline="30000" dirty="0"/>
              <a:t>e</a:t>
            </a:r>
            <a:r>
              <a:rPr lang="nl-NL" dirty="0"/>
              <a:t> helft 2025:		vaststelling omgevingsplan gemeenteraad</a:t>
            </a:r>
          </a:p>
          <a:p>
            <a:r>
              <a:rPr lang="nl-NL" dirty="0"/>
              <a:t>2</a:t>
            </a:r>
            <a:r>
              <a:rPr lang="nl-NL" baseline="30000" dirty="0"/>
              <a:t>e</a:t>
            </a:r>
            <a:r>
              <a:rPr lang="nl-NL" dirty="0"/>
              <a:t> helft 2025:		aanvraag omgevingsvergunning</a:t>
            </a:r>
          </a:p>
          <a:p>
            <a:r>
              <a:rPr lang="nl-NL" dirty="0" smtClean="0"/>
              <a:t>Begin </a:t>
            </a:r>
            <a:r>
              <a:rPr lang="nl-NL" dirty="0"/>
              <a:t>2026</a:t>
            </a:r>
            <a:r>
              <a:rPr lang="nl-NL" dirty="0" smtClean="0"/>
              <a:t>:	</a:t>
            </a:r>
            <a:r>
              <a:rPr lang="nl-NL" dirty="0"/>
              <a:t>	start bouw</a:t>
            </a:r>
          </a:p>
          <a:p>
            <a:endParaRPr lang="nl-NL" dirty="0"/>
          </a:p>
          <a:p>
            <a:endParaRPr lang="nl-NL" dirty="0"/>
          </a:p>
        </p:txBody>
      </p:sp>
      <p:sp>
        <p:nvSpPr>
          <p:cNvPr id="7" name="Tijdelijke aanduiding voor datum 1"/>
          <p:cNvSpPr>
            <a:spLocks noGrp="1"/>
          </p:cNvSpPr>
          <p:nvPr>
            <p:ph type="dt" sz="half" idx="10"/>
          </p:nvPr>
        </p:nvSpPr>
        <p:spPr/>
        <p:txBody>
          <a:bodyPr/>
          <a:lstStyle/>
          <a:p>
            <a:r>
              <a:rPr lang="nl-NL" dirty="0"/>
              <a:t>November 2024</a:t>
            </a:r>
          </a:p>
        </p:txBody>
      </p:sp>
      <p:sp>
        <p:nvSpPr>
          <p:cNvPr id="6" name="Tijdelijke aanduiding voor dianummer 5"/>
          <p:cNvSpPr>
            <a:spLocks noGrp="1"/>
          </p:cNvSpPr>
          <p:nvPr>
            <p:ph type="sldNum" sz="quarter" idx="12"/>
          </p:nvPr>
        </p:nvSpPr>
        <p:spPr/>
        <p:txBody>
          <a:bodyPr/>
          <a:lstStyle/>
          <a:p>
            <a:fld id="{3D4D8C26-013F-482A-BF89-5693AADB6C43}" type="slidenum">
              <a:rPr lang="nl-NL" smtClean="0"/>
              <a:pPr/>
              <a:t>6</a:t>
            </a:fld>
            <a:endParaRPr lang="nl-NL" dirty="0"/>
          </a:p>
        </p:txBody>
      </p:sp>
    </p:spTree>
    <p:extLst>
      <p:ext uri="{BB962C8B-B14F-4D97-AF65-F5344CB8AC3E}">
        <p14:creationId xmlns:p14="http://schemas.microsoft.com/office/powerpoint/2010/main" val="1145334673"/>
      </p:ext>
    </p:extLst>
  </p:cSld>
  <p:clrMapOvr>
    <a:masterClrMapping/>
  </p:clrMapOvr>
  <p:extLst mod="1">
    <p:ext uri="{6950BFC3-D8DA-4A85-94F7-54DA5524770B}">
      <p188:commentRel xmlns:p188="http://schemas.microsoft.com/office/powerpoint/2018/8/main" xmlns=""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a:t>
            </a:r>
          </a:p>
        </p:txBody>
      </p:sp>
      <p:sp>
        <p:nvSpPr>
          <p:cNvPr id="6" name="Tijdelijke aanduiding voor datum 1"/>
          <p:cNvSpPr>
            <a:spLocks noGrp="1"/>
          </p:cNvSpPr>
          <p:nvPr>
            <p:ph type="dt" sz="half" idx="10"/>
          </p:nvPr>
        </p:nvSpPr>
        <p:spPr/>
        <p:txBody>
          <a:bodyPr/>
          <a:lstStyle/>
          <a:p>
            <a:r>
              <a:rPr lang="nl-NL" dirty="0"/>
              <a:t>November 2024</a:t>
            </a:r>
          </a:p>
        </p:txBody>
      </p:sp>
      <p:sp>
        <p:nvSpPr>
          <p:cNvPr id="5" name="Tijdelijke aanduiding voor dianummer 4"/>
          <p:cNvSpPr>
            <a:spLocks noGrp="1"/>
          </p:cNvSpPr>
          <p:nvPr>
            <p:ph type="sldNum" sz="quarter" idx="12"/>
          </p:nvPr>
        </p:nvSpPr>
        <p:spPr/>
        <p:txBody>
          <a:bodyPr/>
          <a:lstStyle/>
          <a:p>
            <a:fld id="{3D4D8C26-013F-482A-BF89-5693AADB6C43}" type="slidenum">
              <a:rPr lang="nl-NL" smtClean="0"/>
              <a:pPr/>
              <a:t>7</a:t>
            </a:fld>
            <a:endParaRPr lang="nl-NL" dirty="0"/>
          </a:p>
        </p:txBody>
      </p:sp>
      <p:pic>
        <p:nvPicPr>
          <p:cNvPr id="19" name="Tijdelijke aanduiding voor inhoud 18"/>
          <p:cNvPicPr>
            <a:picLocks noGrp="1" noChangeAspect="1"/>
          </p:cNvPicPr>
          <p:nvPr>
            <p:ph idx="1"/>
          </p:nvPr>
        </p:nvPicPr>
        <p:blipFill>
          <a:blip r:embed="rId2"/>
          <a:stretch>
            <a:fillRect/>
          </a:stretch>
        </p:blipFill>
        <p:spPr>
          <a:xfrm>
            <a:off x="4243794" y="1253331"/>
            <a:ext cx="3704413" cy="4351338"/>
          </a:xfrm>
          <a:prstGeom prst="rect">
            <a:avLst/>
          </a:prstGeom>
        </p:spPr>
      </p:pic>
      <p:sp>
        <p:nvSpPr>
          <p:cNvPr id="20" name="Rechthoek 19"/>
          <p:cNvSpPr/>
          <p:nvPr/>
        </p:nvSpPr>
        <p:spPr>
          <a:xfrm>
            <a:off x="3895725" y="1027906"/>
            <a:ext cx="838200"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2455382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angepast 1">
      <a:majorFont>
        <a:latin typeface="Calibri Light"/>
        <a:ea typeface=""/>
        <a:cs typeface=""/>
      </a:majorFont>
      <a:minorFont>
        <a:latin typeface="Calibri"/>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60000"/>
            <a:lumOff val="40000"/>
          </a:schemeClr>
        </a:solid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e transformatie schoollocatie Maurik (23-11-2024)" id="{7F96EE1F-3BA1-449F-810E-9F50B2FB53E2}" vid="{DBEAF1A0-5A3E-4298-9B2C-0B7E234DB09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transformatie schoollocatie Maurik (23-11-2024)</Template>
  <TotalTime>112</TotalTime>
  <Words>248</Words>
  <Application>Microsoft Office PowerPoint</Application>
  <PresentationFormat>Breedbeeld</PresentationFormat>
  <Paragraphs>56</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Transformatie schoollocatie Maurik</vt:lpstr>
      <vt:lpstr>Inhoud</vt:lpstr>
      <vt:lpstr>Onderzoeken</vt:lpstr>
      <vt:lpstr>Beeldkwaliteitsplan</vt:lpstr>
      <vt:lpstr> Spuitzones </vt:lpstr>
      <vt:lpstr>Voorlopige planning</vt:lpstr>
      <vt:lpstr>Vragen?</vt:lpstr>
    </vt:vector>
  </TitlesOfParts>
  <Company>Gemeente Buren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Transformatie schoollocatie Maurik</dc:title>
  <dc:creator>Henk Helderton</dc:creator>
  <cp:lastModifiedBy>Henk Helderton</cp:lastModifiedBy>
  <cp:revision>15</cp:revision>
  <dcterms:created xsi:type="dcterms:W3CDTF">2024-11-18T12:20:37Z</dcterms:created>
  <dcterms:modified xsi:type="dcterms:W3CDTF">2024-11-28T07:16:41Z</dcterms:modified>
</cp:coreProperties>
</file>