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0_4EF93A7A.xml" ContentType="application/vnd.ms-powerpoint.comments+xml"/>
  <Override PartName="/ppt/comments/modernComment_12A_8615E0E7.xml" ContentType="application/vnd.ms-powerpoint.comments+xml"/>
  <Override PartName="/ppt/comments/modernComment_117_2B20EB55.xml" ContentType="application/vnd.ms-powerpoint.comments+xml"/>
  <Override PartName="/ppt/comments/modernComment_129_34120306.xml" ContentType="application/vnd.ms-powerpoint.comments+xml"/>
  <Override PartName="/ppt/comments/modernComment_11A_44446B9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78" r:id="rId4"/>
    <p:sldId id="298" r:id="rId5"/>
    <p:sldId id="279" r:id="rId6"/>
    <p:sldId id="297" r:id="rId7"/>
    <p:sldId id="282" r:id="rId8"/>
    <p:sldId id="28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7FD108-97CC-AA77-C4A3-0B170990AA58}" name="Sanne van der Schoor" initials="Sv" userId="S::sanne.vanderschoor@steenvlinder.nl::130722cb-2d0b-4fcf-bc21-81dbfbdfb5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tte Bakker" initials="YB" lastIdx="4" clrIdx="0">
    <p:extLst>
      <p:ext uri="{19B8F6BF-5375-455C-9EA6-DF929625EA0E}">
        <p15:presenceInfo xmlns:p15="http://schemas.microsoft.com/office/powerpoint/2012/main" userId="Yvette Bak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63" autoAdjust="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00_4EF93A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BE1639-B45A-45D5-B4A5-6C07001D2C0E}" authorId="{657FD108-97CC-AA77-C4A3-0B170990AA58}" created="2024-11-19T10:18:41.227">
    <pc:sldMkLst xmlns:pc="http://schemas.microsoft.com/office/powerpoint/2013/main/command">
      <pc:docMk/>
      <pc:sldMk cId="1324956282" sldId="256"/>
    </pc:sldMkLst>
    <p188:txBody>
      <a:bodyPr/>
      <a:lstStyle/>
      <a:p>
        <a:r>
          <a:rPr lang="nl-NL"/>
          <a:t>Tekst valt deels weg achter de afbeelding</a:t>
        </a:r>
      </a:p>
    </p188:txBody>
  </p188:cm>
</p188:cmLst>
</file>

<file path=ppt/comments/modernComment_117_2B20EB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2C29BA-702B-41F2-936C-95A7B999BDCE}" authorId="{657FD108-97CC-AA77-C4A3-0B170990AA58}" created="2024-11-19T10:23:37.3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23577685" sldId="279"/>
      <ac:picMk id="3" creationId="{00000000-0000-0000-0000-000000000000}"/>
    </ac:deMkLst>
    <p188:txBody>
      <a:bodyPr/>
      <a:lstStyle/>
      <a:p>
        <a:r>
          <a:rPr lang="nl-NL"/>
          <a:t>Bouwe stuurt juiste afbeelding toe</a:t>
        </a:r>
      </a:p>
    </p188:txBody>
  </p188:cm>
</p188:cmLst>
</file>

<file path=ppt/comments/modernComment_11A_44446B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43E788-EDC2-4D30-A6E8-F80E12E7FC23}" authorId="{657FD108-97CC-AA77-C4A3-0B170990AA58}" created="2024-11-19T10:27:10.9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45334673" sldId="282"/>
      <ac:spMk id="3" creationId="{00000000-0000-0000-0000-000000000000}"/>
    </ac:deMkLst>
    <p188:txBody>
      <a:bodyPr/>
      <a:lstStyle/>
      <a:p>
        <a:r>
          <a:rPr lang="nl-NL"/>
          <a:t>Start bouw begin 2026, niet eind 2025</a:t>
        </a:r>
      </a:p>
    </p188:txBody>
  </p188:cm>
  <p188:cm id="{B2403821-DC54-400A-99B4-37599D9F4D6A}" authorId="{657FD108-97CC-AA77-C4A3-0B170990AA58}" created="2024-11-19T10:28:02.3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45334673" sldId="282"/>
      <ac:spMk id="3" creationId="{00000000-0000-0000-0000-000000000000}"/>
    </ac:deMkLst>
    <p188:txBody>
      <a:bodyPr/>
      <a:lstStyle/>
      <a:p>
        <a:r>
          <a:rPr lang="nl-NL"/>
          <a:t>Afsluiten onderzoek ecologie ontbreekt, najaar 2025</a:t>
        </a:r>
      </a:p>
    </p188:txBody>
  </p188:cm>
</p188:cmLst>
</file>

<file path=ppt/comments/modernComment_129_341203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39D158-FB10-4D49-BA3B-EE749BA9E96B}" authorId="{657FD108-97CC-AA77-C4A3-0B170990AA58}" created="2024-11-19T10:24:21.494">
    <pc:sldMkLst xmlns:pc="http://schemas.microsoft.com/office/powerpoint/2013/main/command">
      <pc:docMk/>
      <pc:sldMk cId="873595654" sldId="297"/>
    </pc:sldMkLst>
    <p188:txBody>
      <a:bodyPr/>
      <a:lstStyle/>
      <a:p>
        <a:r>
          <a:rPr lang="nl-NL"/>
          <a:t>Wat is de stand van zaken hier? Is er al contact gelegd met de eigenaren? Hoe gaat de gemeente dit aanpakken?</a:t>
        </a:r>
      </a:p>
    </p188:txBody>
  </p188:cm>
</p188:cmLst>
</file>

<file path=ppt/comments/modernComment_12A_8615E0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2D97AD-DBBD-4341-8C54-1BB603F61B66}" authorId="{657FD108-97CC-AA77-C4A3-0B170990AA58}" created="2024-11-19T10:22:36.006">
    <pc:sldMkLst xmlns:pc="http://schemas.microsoft.com/office/powerpoint/2013/main/command">
      <pc:docMk/>
      <pc:sldMk cId="2249580775" sldId="298"/>
    </pc:sldMkLst>
    <p188:txBody>
      <a:bodyPr/>
      <a:lstStyle/>
      <a:p>
        <a:r>
          <a:rPr lang="nl-NL"/>
          <a:t>Prijzen bijna af is niet meer van toepassing, mag eruit</a:t>
        </a:r>
      </a:p>
    </p188:txBody>
  </p188:cm>
  <p188:cm id="{5801A4D6-386E-48EB-B65A-71911792DA65}" authorId="{657FD108-97CC-AA77-C4A3-0B170990AA58}" created="2024-11-19T10:23:10.4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9580775" sldId="298"/>
      <ac:spMk id="8" creationId="{00000000-0000-0000-0000-000000000000}"/>
    </ac:deMkLst>
    <p188:txBody>
      <a:bodyPr/>
      <a:lstStyle/>
      <a:p>
        <a:r>
          <a:rPr lang="nl-NL"/>
          <a:t>Prijsindicatie zelf afbouwen moet zijn 120.000- 310.000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F7D1-565D-4120-88B4-43DCCC92C316}" type="datetimeFigureOut">
              <a:rPr lang="nl-NL" smtClean="0"/>
              <a:t>28-11-2024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35B6-18A8-4B13-B180-4A2656AC543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68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35B6-18A8-4B13-B180-4A2656AC543D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48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81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14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85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6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44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34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510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86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95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45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Januari 2024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20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Januari 2024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8C26-013F-482A-BF89-5693AADB6C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2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4EF93A7A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8615E0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18/10/relationships/comments" Target="../comments/modernComment_117_2B20EB5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9_34120306.xm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44446B9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8" y="699711"/>
            <a:ext cx="7281949" cy="5461462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128058" y="889461"/>
            <a:ext cx="7223759" cy="53521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Transformatie schoollocatie Ommeren</a:t>
            </a:r>
          </a:p>
        </p:txBody>
      </p:sp>
    </p:spTree>
    <p:extLst>
      <p:ext uri="{BB962C8B-B14F-4D97-AF65-F5344CB8AC3E}">
        <p14:creationId xmlns:p14="http://schemas.microsoft.com/office/powerpoint/2010/main" val="1324956282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03669" cy="4351338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Onderzoeken Omgevingsplan</a:t>
            </a:r>
          </a:p>
          <a:p>
            <a:pPr lvl="0"/>
            <a:r>
              <a:rPr lang="nl-NL" dirty="0"/>
              <a:t>Woonprogramma</a:t>
            </a:r>
          </a:p>
          <a:p>
            <a:pPr lvl="0"/>
            <a:r>
              <a:rPr lang="nl-NL" dirty="0"/>
              <a:t>Plattegrond</a:t>
            </a:r>
          </a:p>
          <a:p>
            <a:pPr lvl="0"/>
            <a:r>
              <a:rPr lang="nl-NL" dirty="0"/>
              <a:t>Spuitzones</a:t>
            </a:r>
          </a:p>
          <a:p>
            <a:pPr lvl="0"/>
            <a:r>
              <a:rPr lang="nl-NL" dirty="0" smtClean="0"/>
              <a:t>Planning </a:t>
            </a:r>
            <a:r>
              <a:rPr lang="nl-NL" dirty="0"/>
              <a:t>(o.a. zienswijzeprocedure)</a:t>
            </a:r>
          </a:p>
          <a:p>
            <a:pPr lvl="0"/>
            <a:r>
              <a:rPr lang="nl-NL" dirty="0"/>
              <a:t>Vragen</a:t>
            </a: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69" y="1690688"/>
            <a:ext cx="3242211" cy="43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Onderzoeken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12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u="sng" dirty="0"/>
              <a:t>Reeds uitgevoerd:</a:t>
            </a:r>
          </a:p>
          <a:p>
            <a:r>
              <a:rPr lang="nl-NL" dirty="0" err="1"/>
              <a:t>Quickscan</a:t>
            </a:r>
            <a:r>
              <a:rPr lang="nl-NL" dirty="0"/>
              <a:t> natuurwaarden</a:t>
            </a:r>
          </a:p>
          <a:p>
            <a:r>
              <a:rPr lang="nl-NL" dirty="0"/>
              <a:t>Stikstofberekening</a:t>
            </a:r>
          </a:p>
          <a:p>
            <a:r>
              <a:rPr lang="nl-NL" dirty="0"/>
              <a:t>Onderzoek gezondheid (o.a. spuitzones)</a:t>
            </a:r>
          </a:p>
          <a:p>
            <a:r>
              <a:rPr lang="nl-NL" dirty="0"/>
              <a:t>Onderzoek archeologie</a:t>
            </a:r>
          </a:p>
          <a:p>
            <a:r>
              <a:rPr lang="nl-NL" dirty="0"/>
              <a:t>Onderzoek veiligheid</a:t>
            </a:r>
          </a:p>
          <a:p>
            <a:r>
              <a:rPr lang="nl-NL" dirty="0"/>
              <a:t>Onderzoek lucht, geluid en trillingen</a:t>
            </a:r>
          </a:p>
          <a:p>
            <a:r>
              <a:rPr lang="nl-NL" dirty="0"/>
              <a:t>Onderzoek water en bodem</a:t>
            </a:r>
          </a:p>
          <a:p>
            <a:r>
              <a:rPr lang="nl-NL" dirty="0"/>
              <a:t>Onderzoek verkeer en parkeren</a:t>
            </a:r>
          </a:p>
          <a:p>
            <a:r>
              <a:rPr lang="nl-NL" dirty="0"/>
              <a:t>Toetsing woonprogramma</a:t>
            </a:r>
          </a:p>
          <a:p>
            <a:r>
              <a:rPr lang="nl-NL" dirty="0"/>
              <a:t>Toetsing welstand en stedenbouw</a:t>
            </a:r>
          </a:p>
          <a:p>
            <a:r>
              <a:rPr lang="nl-NL" dirty="0"/>
              <a:t>Etc., etc.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u="sng" dirty="0"/>
              <a:t>Nog te doen:</a:t>
            </a:r>
          </a:p>
          <a:p>
            <a:r>
              <a:rPr lang="nl-NL" dirty="0"/>
              <a:t>Aanvullend onderzoek omtrent de aan- of afwezigheid huismus, gierzwaluw en vleermuizen</a:t>
            </a:r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18687"/>
            <a:ext cx="5026152" cy="28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78484" cy="374390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Omgevingsplan: maximaal 19 woningen</a:t>
            </a:r>
          </a:p>
          <a:p>
            <a:pPr marL="0" indent="0">
              <a:buNone/>
            </a:pPr>
            <a:r>
              <a:rPr lang="nl-NL" dirty="0"/>
              <a:t>Exacte aantal te realiseren woningen wordt nog bepaald aan de hand van participatie.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Huidige uitgangspunt: realisatie van </a:t>
            </a:r>
            <a:r>
              <a:rPr lang="nl-NL" u="sng" dirty="0" smtClean="0"/>
              <a:t>14 </a:t>
            </a:r>
            <a:r>
              <a:rPr lang="nl-NL" u="sng" dirty="0"/>
              <a:t>woningen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4</a:t>
            </a:fld>
            <a:endParaRPr lang="nl-NL" dirty="0"/>
          </a:p>
        </p:txBody>
      </p:sp>
      <p:sp>
        <p:nvSpPr>
          <p:cNvPr id="8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6957752" y="1825625"/>
            <a:ext cx="3830782" cy="374390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Prijsindicatie </a:t>
            </a:r>
            <a:r>
              <a:rPr lang="nl-NL" dirty="0"/>
              <a:t>zelf </a:t>
            </a:r>
            <a:r>
              <a:rPr lang="nl-NL" dirty="0" smtClean="0"/>
              <a:t>afbouwen:</a:t>
            </a:r>
            <a:endParaRPr lang="nl-NL" dirty="0"/>
          </a:p>
          <a:p>
            <a:r>
              <a:rPr lang="nl-NL" dirty="0"/>
              <a:t>€ 120.000 &lt;&gt; € </a:t>
            </a:r>
            <a:r>
              <a:rPr lang="nl-NL" dirty="0" smtClean="0"/>
              <a:t>310.000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58077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Plattegrond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lphaLcParenR"/>
            </a:pPr>
            <a:endParaRPr lang="nl-NL" dirty="0"/>
          </a:p>
          <a:p>
            <a:pPr marL="914400" lvl="1" indent="-457200">
              <a:buFont typeface="+mj-lt"/>
              <a:buAutoNum type="alphaLcParenR"/>
            </a:pPr>
            <a:endParaRPr lang="nl-NL" dirty="0"/>
          </a:p>
          <a:p>
            <a:endParaRPr lang="nl-NL" dirty="0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67617" y="2462050"/>
            <a:ext cx="4093681" cy="28208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047232" cy="40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768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sz="3100" b="1" dirty="0"/>
              <a:t>Spuitzones</a:t>
            </a:r>
            <a:r>
              <a:rPr lang="nl-NL" sz="2700" b="1" dirty="0"/>
              <a:t/>
            </a:r>
            <a:br>
              <a:rPr lang="nl-NL" sz="2700" b="1" dirty="0"/>
            </a:br>
            <a:endParaRPr lang="nl-NL" sz="2700" b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t>6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39337" y="2177935"/>
            <a:ext cx="364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 de gezondheid ter plaatse van de ontwikkelingen aanvaardbaar te houden, is het noodzakelijk om regels op te nemen in het omgevingsplan voor spuitvrije zones rondom de beoogde woningen.</a:t>
            </a:r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23" y="1431472"/>
            <a:ext cx="4077269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9565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Voorlopige 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Januari 2025:		ontwerp omgevingsplan naar college</a:t>
            </a:r>
          </a:p>
          <a:p>
            <a:r>
              <a:rPr lang="nl-NL" dirty="0"/>
              <a:t>Januari 2025:		publicatie ontwerp omgevingsplan</a:t>
            </a:r>
          </a:p>
          <a:p>
            <a:r>
              <a:rPr lang="nl-NL" dirty="0"/>
              <a:t>Januari - Maart 2025:	vanaf datum publicatie 6 weken ter inzage 					(zienswijzemogelijkheid)</a:t>
            </a:r>
          </a:p>
          <a:p>
            <a:r>
              <a:rPr lang="nl-NL" dirty="0"/>
              <a:t>April - ……. 2025: 	verwerking zienswijzen</a:t>
            </a:r>
          </a:p>
          <a:p>
            <a:r>
              <a:rPr lang="nl-NL" dirty="0" smtClean="0"/>
              <a:t>Zomer </a:t>
            </a:r>
            <a:r>
              <a:rPr lang="nl-NL" dirty="0"/>
              <a:t>2025:		aanvullend onderzoek ecologie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helft 2025:		vaststelling omgevingsplan gemeenteraad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helft 2025:		aanvraag omgevingsvergunning</a:t>
            </a:r>
          </a:p>
          <a:p>
            <a:r>
              <a:rPr lang="nl-NL" dirty="0" smtClean="0"/>
              <a:t>Begin </a:t>
            </a:r>
            <a:r>
              <a:rPr lang="nl-NL" dirty="0"/>
              <a:t>2026</a:t>
            </a:r>
            <a:r>
              <a:rPr lang="nl-NL" dirty="0" smtClean="0"/>
              <a:t>:	</a:t>
            </a:r>
            <a:r>
              <a:rPr lang="nl-NL" dirty="0"/>
              <a:t>	start bouw</a:t>
            </a:r>
          </a:p>
          <a:p>
            <a:endParaRPr lang="nl-NL" dirty="0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33467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November 2024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C26-013F-482A-BF89-5693AADB6C43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19" name="Tijdelijke aanduiding voor inhoud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94" y="1253331"/>
            <a:ext cx="3704413" cy="4351338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3895725" y="1027906"/>
            <a:ext cx="8382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553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 transformatie schoollocatie Ommeren (23-11-2024)" id="{1E43C160-CFFB-4F0E-A0B1-0A08CC2CADBD}" vid="{ECF1CFDE-B574-45FC-B118-482864DF3BB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transformatie schoollocatie Ommeren (23-11-2024)</Template>
  <TotalTime>139</TotalTime>
  <Words>249</Words>
  <Application>Microsoft Office PowerPoint</Application>
  <PresentationFormat>Breedbeeld</PresentationFormat>
  <Paragraphs>61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Transformatie schoollocatie Ommeren</vt:lpstr>
      <vt:lpstr>Inhoud</vt:lpstr>
      <vt:lpstr>Onderzoeken</vt:lpstr>
      <vt:lpstr>Programma</vt:lpstr>
      <vt:lpstr>Plattegrond</vt:lpstr>
      <vt:lpstr> Spuitzones </vt:lpstr>
      <vt:lpstr>Voorlopige planning</vt:lpstr>
      <vt:lpstr>Vragen?</vt:lpstr>
    </vt:vector>
  </TitlesOfParts>
  <Company>Gemeente Buren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Transformatie schoollocatie Ommeren</dc:title>
  <dc:creator>Henk Helderton</dc:creator>
  <cp:lastModifiedBy>Henk Helderton</cp:lastModifiedBy>
  <cp:revision>13</cp:revision>
  <dcterms:created xsi:type="dcterms:W3CDTF">2024-11-18T12:36:18Z</dcterms:created>
  <dcterms:modified xsi:type="dcterms:W3CDTF">2024-11-28T07:18:08Z</dcterms:modified>
</cp:coreProperties>
</file>